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9"/>
  </p:notesMasterIdLst>
  <p:sldIdLst>
    <p:sldId id="256" r:id="rId2"/>
    <p:sldId id="257" r:id="rId3"/>
    <p:sldId id="258" r:id="rId4"/>
    <p:sldId id="259" r:id="rId5"/>
    <p:sldId id="269" r:id="rId6"/>
    <p:sldId id="261" r:id="rId7"/>
    <p:sldId id="270" r:id="rId8"/>
    <p:sldId id="271" r:id="rId9"/>
    <p:sldId id="262" r:id="rId10"/>
    <p:sldId id="263" r:id="rId11"/>
    <p:sldId id="264" r:id="rId12"/>
    <p:sldId id="265" r:id="rId13"/>
    <p:sldId id="267" r:id="rId14"/>
    <p:sldId id="273" r:id="rId15"/>
    <p:sldId id="266" r:id="rId16"/>
    <p:sldId id="268"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9792" autoAdjust="0"/>
  </p:normalViewPr>
  <p:slideViewPr>
    <p:cSldViewPr>
      <p:cViewPr varScale="1">
        <p:scale>
          <a:sx n="64" d="100"/>
          <a:sy n="64" d="100"/>
        </p:scale>
        <p:origin x="-5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803370-910B-419E-A07F-BADCDB312BD0}" type="datetimeFigureOut">
              <a:rPr lang="en-US" smtClean="0"/>
              <a:pPr/>
              <a:t>10/11/2016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8C1E92B-C876-46B1-87BD-1F3E293E6EA1}" type="slidenum">
              <a:rPr lang="en-US" smtClean="0"/>
              <a:pPr/>
              <a:t>‹#›</a:t>
            </a:fld>
            <a:endParaRPr lang="en-US"/>
          </a:p>
        </p:txBody>
      </p:sp>
    </p:spTree>
    <p:extLst>
      <p:ext uri="{BB962C8B-B14F-4D97-AF65-F5344CB8AC3E}">
        <p14:creationId xmlns:p14="http://schemas.microsoft.com/office/powerpoint/2010/main" val="22926118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Annotations</a:t>
            </a:r>
            <a:r>
              <a:rPr lang="en-US" baseline="0" dirty="0" smtClean="0"/>
              <a:t> are preliminary and incomplete***</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Disclaimer: This lecture is to provide an overview of how tax law can influence investor behavior.  Tax law can be complicated, and the rules can change from year to year, so it is best to consult with a tax and financial planning professional.</a:t>
            </a:r>
          </a:p>
        </p:txBody>
      </p:sp>
      <p:sp>
        <p:nvSpPr>
          <p:cNvPr id="4" name="Slide Number Placeholder 3"/>
          <p:cNvSpPr>
            <a:spLocks noGrp="1"/>
          </p:cNvSpPr>
          <p:nvPr>
            <p:ph type="sldNum" sz="quarter" idx="10"/>
          </p:nvPr>
        </p:nvSpPr>
        <p:spPr/>
        <p:txBody>
          <a:bodyPr/>
          <a:lstStyle/>
          <a:p>
            <a:fld id="{78C1E92B-C876-46B1-87BD-1F3E293E6EA1}"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a:p>
            <a:r>
              <a:rPr lang="en-US" baseline="0" dirty="0" smtClean="0"/>
              <a:t>If you invest the maximum, the calculation becomes more complicated as the limit is based on a post-tax contribution for the Roth IRA and the pre-tax contribution for the Traditional IRA.</a:t>
            </a:r>
          </a:p>
          <a:p>
            <a:endParaRPr lang="en-US" baseline="0" dirty="0" smtClean="0"/>
          </a:p>
          <a:p>
            <a:r>
              <a:rPr lang="en-US" baseline="0" dirty="0" smtClean="0"/>
              <a:t>Pre-tax Roth =5,000/(1-T</a:t>
            </a:r>
            <a:r>
              <a:rPr lang="en-US" baseline="-25000" dirty="0" smtClean="0"/>
              <a:t>w</a:t>
            </a:r>
            <a:r>
              <a:rPr lang="en-US" baseline="0" dirty="0" smtClean="0"/>
              <a:t>)</a:t>
            </a:r>
          </a:p>
          <a:p>
            <a:r>
              <a:rPr lang="en-US" baseline="0" dirty="0" smtClean="0"/>
              <a:t>Post-tax Roth = (5,000/(1-T</a:t>
            </a:r>
            <a:r>
              <a:rPr lang="en-US" baseline="-25000" dirty="0" smtClean="0"/>
              <a:t>w</a:t>
            </a:r>
            <a:r>
              <a:rPr lang="en-US" baseline="0" dirty="0" smtClean="0"/>
              <a:t>))*( 1-T</a:t>
            </a:r>
            <a:r>
              <a:rPr lang="en-US" baseline="-25000" dirty="0" smtClean="0"/>
              <a:t>w</a:t>
            </a:r>
            <a:r>
              <a:rPr lang="en-US" baseline="0" dirty="0" smtClean="0"/>
              <a:t>)(1+i)</a:t>
            </a:r>
            <a:r>
              <a:rPr lang="en-US" baseline="30000" dirty="0" smtClean="0"/>
              <a:t>n </a:t>
            </a:r>
            <a:r>
              <a:rPr lang="en-US" baseline="0" dirty="0" smtClean="0"/>
              <a:t>= 5,000(1+i)</a:t>
            </a:r>
            <a:r>
              <a:rPr lang="en-US" baseline="30000" dirty="0" smtClean="0"/>
              <a:t>n </a:t>
            </a:r>
            <a:endParaRPr lang="en-US" baseline="0" dirty="0" smtClean="0"/>
          </a:p>
          <a:p>
            <a:endParaRPr lang="en-US" baseline="0" dirty="0" smtClean="0"/>
          </a:p>
          <a:p>
            <a:r>
              <a:rPr lang="en-US" baseline="0" dirty="0" smtClean="0"/>
              <a:t>For example, if you are facing a 20% tax rate, then you could start with $6,250 , pay $1,250 tax, and then invest the maximum $5,000 in your Roth IRA.</a:t>
            </a:r>
          </a:p>
          <a:p>
            <a:endParaRPr lang="en-US" baseline="0" dirty="0" smtClean="0"/>
          </a:p>
          <a:p>
            <a:r>
              <a:rPr lang="en-US" baseline="0" dirty="0" smtClean="0"/>
              <a:t>Compare this with the traditional IRA.  You start with $6,250.  $5,000 goes into the IRA pretax (that’s the first term in the equation below.  The remaining $1,250 is taxed and then invested in a taxable account (that’s the second term in the equation)</a:t>
            </a:r>
          </a:p>
          <a:p>
            <a:endParaRPr lang="en-US" baseline="0" dirty="0" smtClean="0"/>
          </a:p>
          <a:p>
            <a:r>
              <a:rPr lang="en-US" baseline="0" dirty="0" smtClean="0"/>
              <a:t>Post-tax </a:t>
            </a:r>
            <a:r>
              <a:rPr lang="en-US" baseline="0" dirty="0" err="1" smtClean="0"/>
              <a:t>Trad</a:t>
            </a:r>
            <a:r>
              <a:rPr lang="en-US" baseline="0" dirty="0" smtClean="0"/>
              <a:t> = 5,000(1+i)</a:t>
            </a:r>
            <a:r>
              <a:rPr lang="en-US" baseline="30000" dirty="0" smtClean="0"/>
              <a:t> n</a:t>
            </a:r>
            <a:r>
              <a:rPr lang="en-US" baseline="0" dirty="0" smtClean="0"/>
              <a:t>(1-Tr) + (5,000/(1-T</a:t>
            </a:r>
            <a:r>
              <a:rPr lang="en-US" baseline="-25000" dirty="0" smtClean="0"/>
              <a:t>w</a:t>
            </a:r>
            <a:r>
              <a:rPr lang="en-US" baseline="0" dirty="0" smtClean="0"/>
              <a:t>)-5000)(1-T</a:t>
            </a:r>
            <a:r>
              <a:rPr lang="en-US" baseline="-25000" dirty="0" smtClean="0"/>
              <a:t>w</a:t>
            </a:r>
            <a:r>
              <a:rPr lang="en-US" baseline="0" dirty="0" smtClean="0"/>
              <a:t>)(1+i(1-T</a:t>
            </a:r>
            <a:r>
              <a:rPr lang="en-US" baseline="-25000" dirty="0" smtClean="0"/>
              <a:t>w</a:t>
            </a:r>
            <a:r>
              <a:rPr lang="en-US" baseline="0" dirty="0" smtClean="0"/>
              <a:t>))</a:t>
            </a:r>
            <a:r>
              <a:rPr lang="en-US" baseline="30000" dirty="0" smtClean="0"/>
              <a:t> n</a:t>
            </a:r>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78C1E92B-C876-46B1-87BD-1F3E293E6EA1}" type="slidenum">
              <a:rPr lang="en-US" smtClean="0"/>
              <a:pPr/>
              <a:t>14</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8C1E92B-C876-46B1-87BD-1F3E293E6EA1}" type="slidenum">
              <a:rPr lang="en-US" smtClean="0"/>
              <a:pPr/>
              <a:t>15</a:t>
            </a:fld>
            <a:endParaRPr lang="en-US"/>
          </a:p>
        </p:txBody>
      </p:sp>
    </p:spTree>
    <p:extLst>
      <p:ext uri="{BB962C8B-B14F-4D97-AF65-F5344CB8AC3E}">
        <p14:creationId xmlns:p14="http://schemas.microsoft.com/office/powerpoint/2010/main" val="30451691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arenR"/>
            </a:pPr>
            <a:r>
              <a:rPr lang="en-US" dirty="0" smtClean="0"/>
              <a:t>If you qualify</a:t>
            </a:r>
            <a:r>
              <a:rPr lang="en-US" baseline="0" dirty="0" smtClean="0"/>
              <a:t> for tax-advantaged accounts, be sure to take advantage of them.</a:t>
            </a:r>
          </a:p>
          <a:p>
            <a:pPr marL="228600" indent="-228600">
              <a:buAutoNum type="arabicParenR"/>
            </a:pPr>
            <a:endParaRPr lang="en-US" baseline="0" dirty="0" smtClean="0"/>
          </a:p>
          <a:p>
            <a:pPr marL="228600" indent="-228600">
              <a:buAutoNum type="arabicParenR"/>
            </a:pPr>
            <a:r>
              <a:rPr lang="en-US" baseline="0" dirty="0" smtClean="0"/>
              <a:t>Generally it’s better to pay taxes later rather than earlier, although if your tax rate changes significantly from year to year, this may not be true.  </a:t>
            </a:r>
          </a:p>
          <a:p>
            <a:pPr marL="228600" indent="-228600">
              <a:buAutoNum type="arabicParenR"/>
            </a:pPr>
            <a:endParaRPr lang="en-US" baseline="0" dirty="0" smtClean="0"/>
          </a:p>
          <a:p>
            <a:pPr marL="228600" indent="-228600">
              <a:buAutoNum type="arabicParenR"/>
            </a:pPr>
            <a:r>
              <a:rPr lang="en-US" baseline="0" dirty="0" smtClean="0"/>
              <a:t>High-tax-rate individuals may end up with very different allocations – for example, a larger investment in municipal bonds.</a:t>
            </a:r>
            <a:endParaRPr lang="en-US" dirty="0"/>
          </a:p>
        </p:txBody>
      </p:sp>
      <p:sp>
        <p:nvSpPr>
          <p:cNvPr id="4" name="Slide Number Placeholder 3"/>
          <p:cNvSpPr>
            <a:spLocks noGrp="1"/>
          </p:cNvSpPr>
          <p:nvPr>
            <p:ph type="sldNum" sz="quarter" idx="10"/>
          </p:nvPr>
        </p:nvSpPr>
        <p:spPr/>
        <p:txBody>
          <a:bodyPr/>
          <a:lstStyle/>
          <a:p>
            <a:fld id="{78C1E92B-C876-46B1-87BD-1F3E293E6EA1}" type="slidenum">
              <a:rPr lang="en-US" smtClean="0"/>
              <a:pPr/>
              <a:t>16</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Taxes on mutual fund distributions:</a:t>
            </a:r>
            <a:r>
              <a:rPr lang="en-US" baseline="0" dirty="0" smtClean="0"/>
              <a:t>    </a:t>
            </a:r>
            <a:r>
              <a:rPr lang="en-US" dirty="0" smtClean="0"/>
              <a:t>http://news.morningstar.com/classroom2/course.asp?docId=2871&amp;page=3&amp;CN=COM#</a:t>
            </a:r>
          </a:p>
          <a:p>
            <a:endParaRPr lang="en-US" dirty="0" smtClean="0"/>
          </a:p>
          <a:p>
            <a:r>
              <a:rPr lang="en-US" dirty="0" smtClean="0"/>
              <a:t>https://www.wellsfargo.com/tax_center/taking_control/investments/mutual_fund_taxes/</a:t>
            </a:r>
          </a:p>
          <a:p>
            <a:endParaRPr lang="en-US" dirty="0" smtClean="0"/>
          </a:p>
          <a:p>
            <a:endParaRPr lang="en-US" dirty="0" smtClean="0"/>
          </a:p>
          <a:p>
            <a:endParaRPr lang="en-US" dirty="0" smtClean="0"/>
          </a:p>
          <a:p>
            <a:r>
              <a:rPr lang="en-US" dirty="0" smtClean="0"/>
              <a:t>Municipal bonds</a:t>
            </a:r>
          </a:p>
          <a:p>
            <a:r>
              <a:rPr lang="en-US" dirty="0" smtClean="0"/>
              <a:t>https://www.fidelity.com/learning-center/fixed-income-bonds/tax-exempt-investing</a:t>
            </a:r>
          </a:p>
          <a:p>
            <a:endParaRPr lang="en-US" dirty="0" smtClean="0"/>
          </a:p>
          <a:p>
            <a:r>
              <a:rPr lang="en-US" dirty="0" smtClean="0"/>
              <a:t>Tax efficient investing</a:t>
            </a:r>
          </a:p>
          <a:p>
            <a:r>
              <a:rPr lang="en-US" dirty="0" smtClean="0"/>
              <a:t>http://www.investopedia.com/articles/stocks/11/intro-tax-efficient-investing.asp#axzz1ntI4RtF2</a:t>
            </a:r>
            <a:endParaRPr lang="en-US" dirty="0"/>
          </a:p>
        </p:txBody>
      </p:sp>
      <p:sp>
        <p:nvSpPr>
          <p:cNvPr id="4" name="Slide Number Placeholder 3"/>
          <p:cNvSpPr>
            <a:spLocks noGrp="1"/>
          </p:cNvSpPr>
          <p:nvPr>
            <p:ph type="sldNum" sz="quarter" idx="10"/>
          </p:nvPr>
        </p:nvSpPr>
        <p:spPr/>
        <p:txBody>
          <a:bodyPr/>
          <a:lstStyle/>
          <a:p>
            <a:fld id="{78C1E92B-C876-46B1-87BD-1F3E293E6EA1}" type="slidenum">
              <a:rPr lang="en-US" smtClean="0"/>
              <a:pPr/>
              <a:t>17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Up to now, our approach to investing has been built on a few basic principles.  You should have a diversified portfolio since diversification can reduce risk without reducing return.  Second,</a:t>
            </a:r>
            <a:r>
              <a:rPr lang="en-US" baseline="0" dirty="0" smtClean="0"/>
              <a:t> you should hold a portfolio with the appropriate level of risk for your investing horizon and you capacity for risk.  Finally, your asset allocation determines your level of risk and expected return.</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However, an important complication is that the returns on some investments are taxed at a different rate than other investments.  Your overall return in now determined by more than just your asset allocation.  You want to take advantage of the differences in taxes by holding more of the investments that are taxed at a lower rate, keeping in mind our basic investing principles.  This lecture introduces some of the basic ways that tax laws affect investor behavior.</a:t>
            </a:r>
            <a:endParaRPr lang="en-US" dirty="0" smtClean="0"/>
          </a:p>
          <a:p>
            <a:endParaRPr lang="en-US" dirty="0"/>
          </a:p>
        </p:txBody>
      </p:sp>
      <p:sp>
        <p:nvSpPr>
          <p:cNvPr id="4" name="Slide Number Placeholder 3"/>
          <p:cNvSpPr>
            <a:spLocks noGrp="1"/>
          </p:cNvSpPr>
          <p:nvPr>
            <p:ph type="sldNum" sz="quarter" idx="10"/>
          </p:nvPr>
        </p:nvSpPr>
        <p:spPr/>
        <p:txBody>
          <a:bodyPr/>
          <a:lstStyle/>
          <a:p>
            <a:fld id="{78C1E92B-C876-46B1-87BD-1F3E293E6EA1}"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8C1E92B-C876-46B1-87BD-1F3E293E6EA1}"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divide the return on an investment into ordinary income and capital gains. To encourage people to invest, Congress often sets the taxes on capital gains to be less than tax rate on ordinary income</a:t>
            </a:r>
            <a:r>
              <a:rPr lang="en-US" baseline="0" dirty="0" smtClean="0"/>
              <a:t> (this is also designed to indirectly compensate investors for the effect of inflation on capital gains</a:t>
            </a:r>
            <a:r>
              <a:rPr lang="en-US" dirty="0" smtClean="0"/>
              <a:t>). </a:t>
            </a:r>
          </a:p>
          <a:p>
            <a:endParaRPr lang="en-US" dirty="0" smtClean="0"/>
          </a:p>
          <a:p>
            <a:r>
              <a:rPr lang="en-US" dirty="0" smtClean="0"/>
              <a:t>Investing Implications:</a:t>
            </a:r>
          </a:p>
          <a:p>
            <a:endParaRPr lang="en-US" dirty="0" smtClean="0"/>
          </a:p>
          <a:p>
            <a:r>
              <a:rPr lang="en-US" dirty="0" smtClean="0"/>
              <a:t>1)</a:t>
            </a:r>
            <a:r>
              <a:rPr lang="en-US" baseline="0" dirty="0" smtClean="0"/>
              <a:t> </a:t>
            </a:r>
            <a:r>
              <a:rPr lang="en-US" dirty="0" smtClean="0"/>
              <a:t>Individuals may prefer to invest in assets that provide most of their return as capital</a:t>
            </a:r>
            <a:r>
              <a:rPr lang="en-US" baseline="0" dirty="0" smtClean="0"/>
              <a:t> gains as a way to reduce taxes.  In addition, capital gains are often taxed only when they’re realized, so capital gains may also be a way of deferring taxes.</a:t>
            </a:r>
            <a:endParaRPr lang="en-US" dirty="0" smtClean="0"/>
          </a:p>
          <a:p>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2) In</a:t>
            </a:r>
            <a:r>
              <a:rPr lang="en-US" baseline="0" dirty="0" smtClean="0"/>
              <a:t> the past, dividends were taxed as ordinary income; however, in recent years, they’ve been taxed at the lower capital gains tax rate.</a:t>
            </a:r>
            <a:endParaRPr lang="en-US" dirty="0" smtClean="0"/>
          </a:p>
          <a:p>
            <a:endParaRPr lang="en-US" dirty="0" smtClean="0"/>
          </a:p>
          <a:p>
            <a:endParaRPr lang="en-US" dirty="0" smtClean="0"/>
          </a:p>
          <a:p>
            <a:r>
              <a:rPr lang="en-US" dirty="0" smtClean="0"/>
              <a:t>3) The tax rate on capital gains</a:t>
            </a:r>
            <a:r>
              <a:rPr lang="en-US" baseline="0" dirty="0" smtClean="0"/>
              <a:t> may depend on how </a:t>
            </a:r>
            <a:r>
              <a:rPr lang="en-US" dirty="0" smtClean="0"/>
              <a:t>long you hold the asset, called the holding period.  If you sell the asset less than 1 year after you’ve bought it, it counts as a short-term capital gain and is treated like income.  If you hold it for a year or more, it counts as a long-term capital gain and is taxed at a lower rate.</a:t>
            </a:r>
          </a:p>
          <a:p>
            <a:endParaRPr lang="en-US" dirty="0" smtClean="0"/>
          </a:p>
        </p:txBody>
      </p:sp>
      <p:sp>
        <p:nvSpPr>
          <p:cNvPr id="4" name="Slide Number Placeholder 3"/>
          <p:cNvSpPr>
            <a:spLocks noGrp="1"/>
          </p:cNvSpPr>
          <p:nvPr>
            <p:ph type="sldNum" sz="quarter" idx="10"/>
          </p:nvPr>
        </p:nvSpPr>
        <p:spPr/>
        <p:txBody>
          <a:bodyPr/>
          <a:lstStyle/>
          <a:p>
            <a:fld id="{78C1E92B-C876-46B1-87BD-1F3E293E6EA1}"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result is that you pay taxes earlier than you otherwise would.  Generally, investors prefer to pay taxes later than earlier, since the untaxed money will grow over time.</a:t>
            </a:r>
            <a:endParaRPr lang="en-US" dirty="0" smtClean="0"/>
          </a:p>
          <a:p>
            <a:endParaRPr lang="en-US" dirty="0" smtClean="0"/>
          </a:p>
          <a:p>
            <a:endParaRPr lang="en-US" dirty="0" smtClean="0"/>
          </a:p>
          <a:p>
            <a:endParaRPr lang="en-US" dirty="0" smtClean="0"/>
          </a:p>
          <a:p>
            <a:r>
              <a:rPr lang="en-US" dirty="0" smtClean="0"/>
              <a:t>Investing Implications:</a:t>
            </a:r>
          </a:p>
          <a:p>
            <a:endParaRPr lang="en-US" dirty="0" smtClean="0"/>
          </a:p>
          <a:p>
            <a:r>
              <a:rPr lang="en-US" dirty="0" smtClean="0"/>
              <a:t>1) In order to avoid paying taxes excessive taxes, an investor can hold mutual funds with low turnover (such as an index fund) or hold the mutual fund in a tax-advantaged account.  </a:t>
            </a:r>
          </a:p>
          <a:p>
            <a:endParaRPr lang="en-US" baseline="0" dirty="0" smtClean="0"/>
          </a:p>
          <a:p>
            <a:r>
              <a:rPr lang="en-US" baseline="0" dirty="0" smtClean="0"/>
              <a:t>2) Index ETFs only have capital gain distributions when there is a change in the composition of the underlying index.</a:t>
            </a:r>
            <a:endParaRPr lang="en-US" dirty="0" smtClean="0"/>
          </a:p>
        </p:txBody>
      </p:sp>
      <p:sp>
        <p:nvSpPr>
          <p:cNvPr id="4" name="Slide Number Placeholder 3"/>
          <p:cNvSpPr>
            <a:spLocks noGrp="1"/>
          </p:cNvSpPr>
          <p:nvPr>
            <p:ph type="sldNum" sz="quarter" idx="10"/>
          </p:nvPr>
        </p:nvSpPr>
        <p:spPr/>
        <p:txBody>
          <a:bodyPr/>
          <a:lstStyle/>
          <a:p>
            <a:fld id="{78C1E92B-C876-46B1-87BD-1F3E293E6EA1}"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smtClean="0"/>
          </a:p>
          <a:p>
            <a:r>
              <a:rPr lang="en-US" dirty="0" smtClean="0"/>
              <a:t>Example of calculating effective tax rate.</a:t>
            </a:r>
            <a:endParaRPr lang="en-US" dirty="0"/>
          </a:p>
        </p:txBody>
      </p:sp>
      <p:sp>
        <p:nvSpPr>
          <p:cNvPr id="4" name="Slide Number Placeholder 3"/>
          <p:cNvSpPr>
            <a:spLocks noGrp="1"/>
          </p:cNvSpPr>
          <p:nvPr>
            <p:ph type="sldNum" sz="quarter" idx="10"/>
          </p:nvPr>
        </p:nvSpPr>
        <p:spPr/>
        <p:txBody>
          <a:bodyPr/>
          <a:lstStyle/>
          <a:p>
            <a:fld id="{78C1E92B-C876-46B1-87BD-1F3E293E6EA1}"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Implicit interest on zero-coupon bonds.</a:t>
            </a:r>
            <a:endParaRPr lang="en-US" dirty="0"/>
          </a:p>
        </p:txBody>
      </p:sp>
      <p:sp>
        <p:nvSpPr>
          <p:cNvPr id="4" name="Slide Number Placeholder 3"/>
          <p:cNvSpPr>
            <a:spLocks noGrp="1"/>
          </p:cNvSpPr>
          <p:nvPr>
            <p:ph type="sldNum" sz="quarter" idx="10"/>
          </p:nvPr>
        </p:nvSpPr>
        <p:spPr/>
        <p:txBody>
          <a:bodyPr/>
          <a:lstStyle/>
          <a:p>
            <a:fld id="{78C1E92B-C876-46B1-87BD-1F3E293E6EA1}"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There are a wide variety</a:t>
            </a:r>
            <a:r>
              <a:rPr lang="en-US" baseline="0" dirty="0" smtClean="0"/>
              <a:t> of tax-sheltered accounts.  We’ll only discuss three main type of retirement accounts.  You should read on your own to get more details about how these accounts work.</a:t>
            </a:r>
            <a:endParaRPr lang="en-US" dirty="0"/>
          </a:p>
        </p:txBody>
      </p:sp>
      <p:sp>
        <p:nvSpPr>
          <p:cNvPr id="4" name="Slide Number Placeholder 3"/>
          <p:cNvSpPr>
            <a:spLocks noGrp="1"/>
          </p:cNvSpPr>
          <p:nvPr>
            <p:ph type="sldNum" sz="quarter" idx="10"/>
          </p:nvPr>
        </p:nvSpPr>
        <p:spPr/>
        <p:txBody>
          <a:bodyPr/>
          <a:lstStyle/>
          <a:p>
            <a:fld id="{78C1E92B-C876-46B1-87BD-1F3E293E6EA1}"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 start with $5,000 pretax</a:t>
            </a:r>
            <a:r>
              <a:rPr lang="en-US" baseline="0" dirty="0" smtClean="0"/>
              <a:t>, and the tax rate while you’re working is </a:t>
            </a:r>
            <a:r>
              <a:rPr lang="en-US" baseline="0" dirty="0" err="1" smtClean="0"/>
              <a:t>T</a:t>
            </a:r>
            <a:r>
              <a:rPr lang="en-US" baseline="-25000" dirty="0" err="1" smtClean="0"/>
              <a:t>w</a:t>
            </a:r>
            <a:r>
              <a:rPr lang="en-US" baseline="0" dirty="0" smtClean="0"/>
              <a:t> and the tax rate after retirement is </a:t>
            </a:r>
            <a:r>
              <a:rPr lang="en-US" baseline="0" dirty="0" err="1" smtClean="0"/>
              <a:t>T</a:t>
            </a:r>
            <a:r>
              <a:rPr lang="en-US" baseline="-25000" dirty="0" err="1" smtClean="0"/>
              <a:t>r</a:t>
            </a:r>
            <a:r>
              <a:rPr lang="en-US" baseline="0" dirty="0" smtClean="0"/>
              <a:t>, the return to a Roth IRA is 5,000 (1-T</a:t>
            </a:r>
            <a:r>
              <a:rPr lang="en-US" baseline="-25000" dirty="0" smtClean="0"/>
              <a:t>w</a:t>
            </a:r>
            <a:r>
              <a:rPr lang="en-US" baseline="0" dirty="0" smtClean="0"/>
              <a:t>)(1+i)</a:t>
            </a:r>
            <a:r>
              <a:rPr lang="en-US" baseline="30000" dirty="0" smtClean="0"/>
              <a:t>n</a:t>
            </a:r>
            <a:r>
              <a:rPr lang="en-US" baseline="0" dirty="0" smtClean="0"/>
              <a:t>.  The return to a traditional IRA is 5,000(1+i)</a:t>
            </a:r>
            <a:r>
              <a:rPr lang="en-US" baseline="30000" dirty="0" smtClean="0"/>
              <a:t>n</a:t>
            </a:r>
            <a:r>
              <a:rPr lang="en-US" baseline="0" dirty="0" smtClean="0"/>
              <a:t>(1-T</a:t>
            </a:r>
            <a:r>
              <a:rPr lang="en-US" baseline="-25000" dirty="0" smtClean="0"/>
              <a:t>r</a:t>
            </a:r>
            <a:r>
              <a:rPr lang="en-US" baseline="0" dirty="0" smtClean="0"/>
              <a:t>).</a:t>
            </a:r>
          </a:p>
          <a:p>
            <a:endParaRPr lang="en-US" baseline="0" dirty="0" smtClean="0"/>
          </a:p>
          <a:p>
            <a:endParaRPr lang="en-US" baseline="0" dirty="0" smtClean="0"/>
          </a:p>
        </p:txBody>
      </p:sp>
      <p:sp>
        <p:nvSpPr>
          <p:cNvPr id="4" name="Slide Number Placeholder 3"/>
          <p:cNvSpPr>
            <a:spLocks noGrp="1"/>
          </p:cNvSpPr>
          <p:nvPr>
            <p:ph type="sldNum" sz="quarter" idx="10"/>
          </p:nvPr>
        </p:nvSpPr>
        <p:spPr/>
        <p:txBody>
          <a:bodyPr/>
          <a:lstStyle/>
          <a:p>
            <a:fld id="{78C1E92B-C876-46B1-87BD-1F3E293E6EA1}"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DD9D1736-7655-4C58-988E-C56C3E4C5BCE}" type="datetimeFigureOut">
              <a:rPr lang="en-US" smtClean="0"/>
              <a:pPr/>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6A0ED-2F06-45FF-97C5-54A0E857FD39}" type="slidenum">
              <a:rPr lang="en-US" smtClean="0"/>
              <a:pPr/>
              <a:t>‹#›</a:t>
            </a:fld>
            <a:endParaRPr lang="en-US"/>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9D1736-7655-4C58-988E-C56C3E4C5BCE}" type="datetimeFigureOut">
              <a:rPr lang="en-US" smtClean="0"/>
              <a:pPr/>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6A0ED-2F06-45FF-97C5-54A0E857FD3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9D1736-7655-4C58-988E-C56C3E4C5BCE}" type="datetimeFigureOut">
              <a:rPr lang="en-US" smtClean="0"/>
              <a:pPr/>
              <a:t>10/11/2016</a:t>
            </a:fld>
            <a:endParaRPr lang="en-US"/>
          </a:p>
        </p:txBody>
      </p:sp>
      <p:sp>
        <p:nvSpPr>
          <p:cNvPr id="5" name="Footer Placeholder 4"/>
          <p:cNvSpPr>
            <a:spLocks noGrp="1"/>
          </p:cNvSpPr>
          <p:nvPr>
            <p:ph type="ftr" sz="quarter" idx="11"/>
          </p:nvPr>
        </p:nvSpPr>
        <p:spPr>
          <a:xfrm>
            <a:off x="2640597" y="6377459"/>
            <a:ext cx="3836404" cy="365125"/>
          </a:xfrm>
        </p:spPr>
        <p:txBody>
          <a:bodyPr/>
          <a:lstStyle/>
          <a:p>
            <a:endParaRPr lang="en-US"/>
          </a:p>
        </p:txBody>
      </p:sp>
      <p:sp>
        <p:nvSpPr>
          <p:cNvPr id="6" name="Slide Number Placeholder 5"/>
          <p:cNvSpPr>
            <a:spLocks noGrp="1"/>
          </p:cNvSpPr>
          <p:nvPr>
            <p:ph type="sldNum" sz="quarter" idx="12"/>
          </p:nvPr>
        </p:nvSpPr>
        <p:spPr/>
        <p:txBody>
          <a:bodyPr/>
          <a:lstStyle/>
          <a:p>
            <a:fld id="{7C36A0ED-2F06-45FF-97C5-54A0E857FD3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9D1736-7655-4C58-988E-C56C3E4C5BCE}" type="datetimeFigureOut">
              <a:rPr lang="en-US" smtClean="0"/>
              <a:pPr/>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6A0ED-2F06-45FF-97C5-54A0E857FD3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D9D1736-7655-4C58-988E-C56C3E4C5BCE}" type="datetimeFigureOut">
              <a:rPr lang="en-US" smtClean="0"/>
              <a:pPr/>
              <a:t>10/11/2016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36A0ED-2F06-45FF-97C5-54A0E857FD39}"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D9D1736-7655-4C58-988E-C56C3E4C5BCE}" type="datetimeFigureOut">
              <a:rPr lang="en-US" smtClean="0"/>
              <a:pPr/>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36A0ED-2F06-45FF-97C5-54A0E857FD3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D9D1736-7655-4C58-988E-C56C3E4C5BCE}" type="datetimeFigureOut">
              <a:rPr lang="en-US" smtClean="0"/>
              <a:pPr/>
              <a:t>10/11/2016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36A0ED-2F06-45FF-97C5-54A0E857FD3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D9D1736-7655-4C58-988E-C56C3E4C5BCE}" type="datetimeFigureOut">
              <a:rPr lang="en-US" smtClean="0"/>
              <a:pPr/>
              <a:t>10/11/2016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36A0ED-2F06-45FF-97C5-54A0E857FD3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9D1736-7655-4C58-988E-C56C3E4C5BCE}" type="datetimeFigureOut">
              <a:rPr lang="en-US" smtClean="0"/>
              <a:pPr/>
              <a:t>10/11/2016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36A0ED-2F06-45FF-97C5-54A0E857FD3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D9D1736-7655-4C58-988E-C56C3E4C5BCE}" type="datetimeFigureOut">
              <a:rPr lang="en-US" smtClean="0"/>
              <a:pPr/>
              <a:t>10/11/2016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36A0ED-2F06-45FF-97C5-54A0E857FD39}" type="slidenum">
              <a:rPr lang="en-US" smtClean="0"/>
              <a:pPr/>
              <a:t>‹#›</a:t>
            </a:fld>
            <a:endParaRPr lang="en-US"/>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D9D1736-7655-4C58-988E-C56C3E4C5BCE}" type="datetimeFigureOut">
              <a:rPr lang="en-US" smtClean="0"/>
              <a:pPr/>
              <a:t>10/11/2016</a:t>
            </a:fld>
            <a:endParaRPr lang="en-US"/>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8339328" y="1170432"/>
            <a:ext cx="733864" cy="201168"/>
          </a:xfrm>
        </p:spPr>
        <p:txBody>
          <a:bodyPr/>
          <a:lstStyle/>
          <a:p>
            <a:fld id="{7C36A0ED-2F06-45FF-97C5-54A0E857FD39}"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D9D1736-7655-4C58-988E-C56C3E4C5BCE}" type="datetimeFigureOut">
              <a:rPr lang="en-US" smtClean="0"/>
              <a:pPr/>
              <a:t>10/11/2016</a:t>
            </a:fld>
            <a:endParaRPr lang="en-US"/>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7C36A0ED-2F06-45FF-97C5-54A0E857FD3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Taxes and Investing </a:t>
            </a:r>
            <a:r>
              <a:rPr lang="en-US" smtClean="0"/>
              <a:t>(Draft)</a:t>
            </a:r>
            <a:endParaRPr lang="en-US" dirty="0"/>
          </a:p>
        </p:txBody>
      </p:sp>
      <p:sp>
        <p:nvSpPr>
          <p:cNvPr id="3" name="Subtitle 2"/>
          <p:cNvSpPr>
            <a:spLocks noGrp="1"/>
          </p:cNvSpPr>
          <p:nvPr>
            <p:ph type="subTitle" idx="1"/>
          </p:nvPr>
        </p:nvSpPr>
        <p:spPr/>
        <p:txBody>
          <a:bodyPr>
            <a:normAutofit/>
          </a:bodyPr>
          <a:lstStyle/>
          <a:p>
            <a:endParaRPr lang="en-US" dirty="0" smtClean="0"/>
          </a:p>
          <a:p>
            <a:r>
              <a:rPr lang="en-US" dirty="0" smtClean="0"/>
              <a:t>FIN 352 - Professor Dow</a:t>
            </a:r>
            <a:r>
              <a:rPr lang="en-US" dirty="0"/>
              <a:t> </a:t>
            </a:r>
            <a:endParaRPr lang="en-US"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Some accounts are taxed differently</a:t>
            </a:r>
            <a:endParaRPr lang="en-US" sz="3200"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401(k)</a:t>
            </a:r>
          </a:p>
          <a:p>
            <a:pPr lvl="1"/>
            <a:r>
              <a:rPr lang="en-US" dirty="0" smtClean="0"/>
              <a:t>Accounts are set up with employer.</a:t>
            </a:r>
          </a:p>
          <a:p>
            <a:pPr lvl="1"/>
            <a:r>
              <a:rPr lang="en-US" dirty="0" smtClean="0"/>
              <a:t>Employer </a:t>
            </a:r>
            <a:r>
              <a:rPr lang="en-US" i="1" dirty="0" smtClean="0"/>
              <a:t>may</a:t>
            </a:r>
            <a:r>
              <a:rPr lang="en-US" dirty="0" smtClean="0"/>
              <a:t> contribute matching funds.</a:t>
            </a:r>
          </a:p>
          <a:p>
            <a:pPr lvl="1"/>
            <a:r>
              <a:rPr lang="en-US" dirty="0" smtClean="0"/>
              <a:t>Individuals can contribute to their account each year with pre-tax money.</a:t>
            </a:r>
          </a:p>
          <a:p>
            <a:pPr lvl="1"/>
            <a:r>
              <a:rPr lang="en-US" dirty="0" smtClean="0"/>
              <a:t>Taxes are not paid until the money is withdrawn.</a:t>
            </a:r>
          </a:p>
          <a:p>
            <a:pPr lvl="1"/>
            <a:r>
              <a:rPr lang="en-US" dirty="0" smtClean="0"/>
              <a:t>Individually directed and can invest in most types of assets, although options may be limited by employer.</a:t>
            </a:r>
          </a:p>
          <a:p>
            <a:pPr lvl="1"/>
            <a:r>
              <a:rPr lang="en-US" dirty="0" smtClean="0"/>
              <a:t>Limits on contributions plus various other restrictions.</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Some accounts are taxed differently</a:t>
            </a:r>
            <a:endParaRPr lang="en-US" sz="3200"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Traditional IRA:</a:t>
            </a:r>
          </a:p>
          <a:p>
            <a:endParaRPr lang="en-US" dirty="0" smtClean="0"/>
          </a:p>
          <a:p>
            <a:pPr lvl="1"/>
            <a:r>
              <a:rPr lang="en-US" dirty="0" smtClean="0"/>
              <a:t>Individuals can contribute to their account each year with before-tax money.</a:t>
            </a:r>
          </a:p>
          <a:p>
            <a:pPr lvl="1"/>
            <a:r>
              <a:rPr lang="en-US" dirty="0" smtClean="0"/>
              <a:t>Taxes are not paid until the money is withdrawn.</a:t>
            </a:r>
          </a:p>
          <a:p>
            <a:pPr lvl="1"/>
            <a:r>
              <a:rPr lang="en-US" dirty="0" smtClean="0"/>
              <a:t>Individually directed and can invest in most types of assets.</a:t>
            </a:r>
          </a:p>
          <a:p>
            <a:pPr lvl="1"/>
            <a:r>
              <a:rPr lang="en-US" dirty="0" smtClean="0"/>
              <a:t>Limits on contributions along with various other restrictions.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Some accounts are taxed differently</a:t>
            </a:r>
            <a:endParaRPr lang="en-US" sz="3200" dirty="0"/>
          </a:p>
        </p:txBody>
      </p:sp>
      <p:sp>
        <p:nvSpPr>
          <p:cNvPr id="3" name="Content Placeholder 2"/>
          <p:cNvSpPr>
            <a:spLocks noGrp="1"/>
          </p:cNvSpPr>
          <p:nvPr>
            <p:ph idx="1"/>
          </p:nvPr>
        </p:nvSpPr>
        <p:spPr/>
        <p:txBody>
          <a:bodyPr/>
          <a:lstStyle/>
          <a:p>
            <a:endParaRPr lang="en-US" dirty="0" smtClean="0"/>
          </a:p>
          <a:p>
            <a:r>
              <a:rPr lang="en-US" dirty="0" smtClean="0"/>
              <a:t>Roth IRA:</a:t>
            </a:r>
          </a:p>
          <a:p>
            <a:pPr lvl="1"/>
            <a:endParaRPr lang="en-US" dirty="0" smtClean="0"/>
          </a:p>
          <a:p>
            <a:pPr lvl="1"/>
            <a:r>
              <a:rPr lang="en-US" dirty="0" smtClean="0"/>
              <a:t>Contributions are made with after-tax dollars.  </a:t>
            </a:r>
          </a:p>
          <a:p>
            <a:pPr lvl="1"/>
            <a:r>
              <a:rPr lang="en-US" dirty="0" smtClean="0"/>
              <a:t>Income is not taxed.</a:t>
            </a:r>
          </a:p>
          <a:p>
            <a:pPr lvl="1"/>
            <a:r>
              <a:rPr lang="en-US" dirty="0" smtClean="0"/>
              <a:t>Individually directed and can invest in most types of assets.</a:t>
            </a:r>
          </a:p>
          <a:p>
            <a:pPr lvl="1"/>
            <a:r>
              <a:rPr lang="en-US" dirty="0" smtClean="0"/>
              <a:t>Limits on contributions along with various other restrictions.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Some accounts are taxed differently</a:t>
            </a:r>
            <a:endParaRPr lang="en-US" sz="3200" dirty="0"/>
          </a:p>
        </p:txBody>
      </p:sp>
      <p:sp>
        <p:nvSpPr>
          <p:cNvPr id="3" name="Content Placeholder 2"/>
          <p:cNvSpPr>
            <a:spLocks noGrp="1"/>
          </p:cNvSpPr>
          <p:nvPr>
            <p:ph idx="1"/>
          </p:nvPr>
        </p:nvSpPr>
        <p:spPr/>
        <p:txBody>
          <a:bodyPr>
            <a:normAutofit/>
          </a:bodyPr>
          <a:lstStyle/>
          <a:p>
            <a:endParaRPr lang="en-US" dirty="0" smtClean="0"/>
          </a:p>
          <a:p>
            <a:r>
              <a:rPr lang="en-US" dirty="0" smtClean="0"/>
              <a:t>Roth vs. Traditional:</a:t>
            </a:r>
          </a:p>
          <a:p>
            <a:pPr lvl="1"/>
            <a:endParaRPr lang="en-US" dirty="0" smtClean="0"/>
          </a:p>
          <a:p>
            <a:pPr lvl="1"/>
            <a:r>
              <a:rPr lang="en-US" dirty="0" smtClean="0"/>
              <a:t>Roth is taxed now while a traditional IRA is taxed at retirement.</a:t>
            </a:r>
          </a:p>
          <a:p>
            <a:pPr lvl="1"/>
            <a:endParaRPr lang="en-US" dirty="0" smtClean="0"/>
          </a:p>
          <a:p>
            <a:pPr lvl="1"/>
            <a:r>
              <a:rPr lang="en-US" dirty="0" smtClean="0"/>
              <a:t>Since tax rates at retirement are usually lower than while working, this is an advantage for the traditional IRA.</a:t>
            </a:r>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Some accounts are taxed differently</a:t>
            </a:r>
            <a:endParaRPr lang="en-US" dirty="0"/>
          </a:p>
        </p:txBody>
      </p:sp>
      <p:sp>
        <p:nvSpPr>
          <p:cNvPr id="3" name="Content Placeholder 2"/>
          <p:cNvSpPr>
            <a:spLocks noGrp="1"/>
          </p:cNvSpPr>
          <p:nvPr>
            <p:ph idx="1"/>
          </p:nvPr>
        </p:nvSpPr>
        <p:spPr/>
        <p:txBody>
          <a:bodyPr>
            <a:normAutofit/>
          </a:bodyPr>
          <a:lstStyle/>
          <a:p>
            <a:r>
              <a:rPr lang="en-US" dirty="0" smtClean="0"/>
              <a:t>Roth vs. Traditional:</a:t>
            </a:r>
          </a:p>
          <a:p>
            <a:endParaRPr lang="en-US" dirty="0" smtClean="0"/>
          </a:p>
          <a:p>
            <a:pPr lvl="1"/>
            <a:r>
              <a:rPr lang="en-US" dirty="0" smtClean="0"/>
              <a:t>However, if you contribute the maximum, the Roth may be more valuable since the limit is in post-tax dollars.</a:t>
            </a:r>
          </a:p>
          <a:p>
            <a:pPr lvl="1"/>
            <a:endParaRPr lang="en-US" dirty="0" smtClean="0"/>
          </a:p>
          <a:p>
            <a:pPr lvl="1"/>
            <a:r>
              <a:rPr lang="en-US" dirty="0" smtClean="0"/>
              <a:t>There are other differences that can be important.</a:t>
            </a:r>
          </a:p>
          <a:p>
            <a:pPr lvl="1"/>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Some accounts are taxed differently</a:t>
            </a:r>
            <a:endParaRPr lang="en-US" sz="3200" dirty="0"/>
          </a:p>
        </p:txBody>
      </p:sp>
      <p:sp>
        <p:nvSpPr>
          <p:cNvPr id="3" name="Content Placeholder 2"/>
          <p:cNvSpPr>
            <a:spLocks noGrp="1"/>
          </p:cNvSpPr>
          <p:nvPr>
            <p:ph idx="1"/>
          </p:nvPr>
        </p:nvSpPr>
        <p:spPr/>
        <p:txBody>
          <a:bodyPr/>
          <a:lstStyle/>
          <a:p>
            <a:endParaRPr lang="en-US" dirty="0" smtClean="0"/>
          </a:p>
          <a:p>
            <a:r>
              <a:rPr lang="en-US" dirty="0" smtClean="0"/>
              <a:t>The Asset Location Decision:</a:t>
            </a:r>
          </a:p>
          <a:p>
            <a:endParaRPr lang="en-US" dirty="0" smtClean="0"/>
          </a:p>
          <a:p>
            <a:pPr lvl="1"/>
            <a:r>
              <a:rPr lang="en-US" dirty="0" smtClean="0"/>
              <a:t>Determining what assets go in which account is called the asset location decision.</a:t>
            </a:r>
          </a:p>
          <a:p>
            <a:endParaRPr lang="en-US" dirty="0"/>
          </a:p>
          <a:p>
            <a:pPr lvl="1"/>
            <a:r>
              <a:rPr lang="en-US" dirty="0" smtClean="0"/>
              <a:t>Ideally, assets generating income subject to the highest tax rate should go in tax-sheltered accounts.</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endParaRPr lang="en-US" dirty="0" smtClean="0"/>
          </a:p>
          <a:p>
            <a:r>
              <a:rPr lang="en-US" dirty="0" smtClean="0"/>
              <a:t>Tax laws can significantly affect your investment returns.</a:t>
            </a:r>
          </a:p>
          <a:p>
            <a:endParaRPr lang="en-US" dirty="0" smtClean="0"/>
          </a:p>
          <a:p>
            <a:r>
              <a:rPr lang="en-US" dirty="0" smtClean="0"/>
              <a:t>However, the rules can be complicated and can change each year, so be sure to do your homework.</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Links</a:t>
            </a:r>
            <a:endParaRPr lang="en-US" dirty="0"/>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Lecture</a:t>
            </a:r>
            <a:endParaRPr lang="en-US"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Basic Investing Principles:</a:t>
            </a:r>
          </a:p>
          <a:p>
            <a:pPr lvl="1"/>
            <a:r>
              <a:rPr lang="en-US" dirty="0" smtClean="0"/>
              <a:t>Be diversified.</a:t>
            </a:r>
          </a:p>
          <a:p>
            <a:pPr lvl="1"/>
            <a:r>
              <a:rPr lang="en-US" dirty="0" smtClean="0"/>
              <a:t>Hold a portfolio with the appropriate level of risk.</a:t>
            </a:r>
          </a:p>
          <a:p>
            <a:pPr lvl="1"/>
            <a:r>
              <a:rPr lang="en-US" dirty="0" smtClean="0"/>
              <a:t>Asset allocation determines risk and expected return.</a:t>
            </a:r>
          </a:p>
          <a:p>
            <a:pPr lvl="1"/>
            <a:endParaRPr lang="en-US" dirty="0" smtClean="0"/>
          </a:p>
          <a:p>
            <a:r>
              <a:rPr lang="en-US" dirty="0" smtClean="0"/>
              <a:t>Tax laws can change the relative returns of different assets.  </a:t>
            </a:r>
          </a:p>
          <a:p>
            <a:r>
              <a:rPr lang="en-US" dirty="0" smtClean="0"/>
              <a:t>This might affect how you invest.</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Three ways taxes affect investing.</a:t>
            </a:r>
            <a:endParaRPr lang="en-US" dirty="0"/>
          </a:p>
        </p:txBody>
      </p:sp>
      <p:sp>
        <p:nvSpPr>
          <p:cNvPr id="3" name="Content Placeholder 2"/>
          <p:cNvSpPr>
            <a:spLocks noGrp="1"/>
          </p:cNvSpPr>
          <p:nvPr>
            <p:ph idx="1"/>
          </p:nvPr>
        </p:nvSpPr>
        <p:spPr/>
        <p:txBody>
          <a:bodyPr/>
          <a:lstStyle/>
          <a:p>
            <a:endParaRPr lang="en-US" dirty="0" smtClean="0"/>
          </a:p>
          <a:p>
            <a:r>
              <a:rPr lang="en-US" dirty="0" smtClean="0"/>
              <a:t>Some types of income are taxed differently.</a:t>
            </a:r>
          </a:p>
          <a:p>
            <a:endParaRPr lang="en-US" dirty="0"/>
          </a:p>
          <a:p>
            <a:r>
              <a:rPr lang="en-US" dirty="0" smtClean="0"/>
              <a:t>Some assets are taxed differently.</a:t>
            </a:r>
          </a:p>
          <a:p>
            <a:endParaRPr lang="en-US" dirty="0"/>
          </a:p>
          <a:p>
            <a:r>
              <a:rPr lang="en-US" dirty="0" smtClean="0"/>
              <a:t>Some accounts are taxed differently.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Some types of income are taxed differently</a:t>
            </a:r>
            <a:endParaRPr lang="en-US" sz="3200" dirty="0"/>
          </a:p>
        </p:txBody>
      </p:sp>
      <p:sp>
        <p:nvSpPr>
          <p:cNvPr id="3" name="Content Placeholder 2"/>
          <p:cNvSpPr>
            <a:spLocks noGrp="1"/>
          </p:cNvSpPr>
          <p:nvPr>
            <p:ph idx="1"/>
          </p:nvPr>
        </p:nvSpPr>
        <p:spPr/>
        <p:txBody>
          <a:bodyPr/>
          <a:lstStyle/>
          <a:p>
            <a:endParaRPr lang="en-US" dirty="0" smtClean="0"/>
          </a:p>
          <a:p>
            <a:r>
              <a:rPr lang="en-US" dirty="0" smtClean="0"/>
              <a:t>Capital gains vs. ordinary income.</a:t>
            </a:r>
          </a:p>
          <a:p>
            <a:endParaRPr lang="en-US" dirty="0" smtClean="0"/>
          </a:p>
          <a:p>
            <a:r>
              <a:rPr lang="en-US" dirty="0" smtClean="0"/>
              <a:t>Taxes on dividends.</a:t>
            </a:r>
          </a:p>
          <a:p>
            <a:pPr>
              <a:buNone/>
            </a:pPr>
            <a:endParaRPr lang="en-US" dirty="0" smtClean="0"/>
          </a:p>
          <a:p>
            <a:r>
              <a:rPr lang="en-US" dirty="0" smtClean="0"/>
              <a:t>Short-term vs. long-term capital gains.</a:t>
            </a:r>
          </a:p>
          <a:p>
            <a:endParaRPr 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Some assets are taxed differently</a:t>
            </a:r>
            <a:endParaRPr lang="en-US" sz="3200" dirty="0"/>
          </a:p>
        </p:txBody>
      </p:sp>
      <p:sp>
        <p:nvSpPr>
          <p:cNvPr id="3" name="Content Placeholder 2"/>
          <p:cNvSpPr>
            <a:spLocks noGrp="1"/>
          </p:cNvSpPr>
          <p:nvPr>
            <p:ph idx="1"/>
          </p:nvPr>
        </p:nvSpPr>
        <p:spPr/>
        <p:txBody>
          <a:bodyPr/>
          <a:lstStyle/>
          <a:p>
            <a:endParaRPr lang="en-US" dirty="0" smtClean="0"/>
          </a:p>
          <a:p>
            <a:r>
              <a:rPr lang="en-US" dirty="0" smtClean="0"/>
              <a:t>Mutual Funds</a:t>
            </a:r>
          </a:p>
          <a:p>
            <a:endParaRPr lang="en-US" dirty="0" smtClean="0"/>
          </a:p>
          <a:p>
            <a:r>
              <a:rPr lang="en-US" dirty="0" smtClean="0"/>
              <a:t>Municipal Bonds</a:t>
            </a:r>
          </a:p>
          <a:p>
            <a:endParaRPr lang="en-US" dirty="0" smtClean="0"/>
          </a:p>
          <a:p>
            <a:r>
              <a:rPr lang="en-US" dirty="0" smtClean="0"/>
              <a:t>Treasury Bonds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Some assets are taxed differently</a:t>
            </a:r>
            <a:endParaRPr lang="en-US" sz="3200" dirty="0"/>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Mutual Funds:</a:t>
            </a:r>
          </a:p>
          <a:p>
            <a:endParaRPr lang="en-US" dirty="0" smtClean="0"/>
          </a:p>
          <a:p>
            <a:pPr lvl="1"/>
            <a:r>
              <a:rPr lang="en-US" dirty="0" smtClean="0"/>
              <a:t>Mutual funds that realize capital gains through selling shares must distribute these gains (typically towards the end of the year).</a:t>
            </a:r>
          </a:p>
          <a:p>
            <a:endParaRPr lang="en-US" dirty="0" smtClean="0"/>
          </a:p>
          <a:p>
            <a:pPr lvl="1"/>
            <a:r>
              <a:rPr lang="en-US" dirty="0" smtClean="0"/>
              <a:t>Shareholders must pay taxes on these gains even if they did not sell any shares and the distributions are reinvested in the fund.</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Some assets are taxed differently</a:t>
            </a:r>
            <a:endParaRPr lang="en-US" sz="3200" dirty="0"/>
          </a:p>
        </p:txBody>
      </p:sp>
      <p:sp>
        <p:nvSpPr>
          <p:cNvPr id="3" name="Content Placeholder 2"/>
          <p:cNvSpPr>
            <a:spLocks noGrp="1"/>
          </p:cNvSpPr>
          <p:nvPr>
            <p:ph idx="1"/>
          </p:nvPr>
        </p:nvSpPr>
        <p:spPr/>
        <p:txBody>
          <a:bodyPr>
            <a:normAutofit fontScale="92500" lnSpcReduction="10000"/>
          </a:bodyPr>
          <a:lstStyle/>
          <a:p>
            <a:endParaRPr lang="en-US" dirty="0" smtClean="0"/>
          </a:p>
          <a:p>
            <a:r>
              <a:rPr lang="en-US" dirty="0" smtClean="0"/>
              <a:t>Municipal Bonds:</a:t>
            </a:r>
          </a:p>
          <a:p>
            <a:endParaRPr lang="en-US" dirty="0" smtClean="0"/>
          </a:p>
          <a:p>
            <a:pPr lvl="1"/>
            <a:r>
              <a:rPr lang="en-US" dirty="0" smtClean="0"/>
              <a:t>Income from Municipal Bonds are exempt from Federal taxes and from state taxes if issued by that state.</a:t>
            </a:r>
          </a:p>
          <a:p>
            <a:endParaRPr lang="en-US" dirty="0"/>
          </a:p>
          <a:p>
            <a:pPr lvl="1"/>
            <a:r>
              <a:rPr lang="en-US" dirty="0" smtClean="0"/>
              <a:t>Compare with similar corporate bonds by comparing after-tax yields.</a:t>
            </a:r>
          </a:p>
          <a:p>
            <a:endParaRPr lang="en-US" dirty="0" smtClean="0"/>
          </a:p>
          <a:p>
            <a:pPr lvl="1"/>
            <a:r>
              <a:rPr lang="en-US" dirty="0" smtClean="0"/>
              <a:t>Best for high-income (high-tax-rate) investors.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Some assets are taxed differently</a:t>
            </a:r>
            <a:endParaRPr lang="en-US" sz="3200" dirty="0"/>
          </a:p>
        </p:txBody>
      </p:sp>
      <p:sp>
        <p:nvSpPr>
          <p:cNvPr id="3" name="Content Placeholder 2"/>
          <p:cNvSpPr>
            <a:spLocks noGrp="1"/>
          </p:cNvSpPr>
          <p:nvPr>
            <p:ph idx="1"/>
          </p:nvPr>
        </p:nvSpPr>
        <p:spPr/>
        <p:txBody>
          <a:bodyPr>
            <a:normAutofit/>
          </a:bodyPr>
          <a:lstStyle/>
          <a:p>
            <a:endParaRPr lang="en-US" dirty="0" smtClean="0"/>
          </a:p>
          <a:p>
            <a:r>
              <a:rPr lang="en-US" dirty="0" smtClean="0"/>
              <a:t>Treasury Bonds:</a:t>
            </a:r>
          </a:p>
          <a:p>
            <a:endParaRPr lang="en-US" dirty="0" smtClean="0"/>
          </a:p>
          <a:p>
            <a:pPr lvl="1"/>
            <a:r>
              <a:rPr lang="en-US" dirty="0" smtClean="0"/>
              <a:t>Interest earned on Treasury bonds is exempt from state and local taxes.</a:t>
            </a:r>
          </a:p>
          <a:p>
            <a:endParaRPr lang="en-US" dirty="0" smtClean="0"/>
          </a:p>
          <a:p>
            <a:pPr lvl="1"/>
            <a:r>
              <a:rPr lang="en-US" dirty="0" smtClean="0"/>
              <a:t>Taxes still owed on capital gains.</a:t>
            </a:r>
          </a:p>
          <a:p>
            <a:endParaRPr lang="en-US" dirty="0" smtClean="0"/>
          </a:p>
          <a:p>
            <a:pPr lvl="1"/>
            <a:r>
              <a:rPr lang="en-US" dirty="0" smtClean="0"/>
              <a:t>Interest is </a:t>
            </a:r>
            <a:r>
              <a:rPr lang="en-US" i="1" dirty="0" smtClean="0"/>
              <a:t>not</a:t>
            </a:r>
            <a:r>
              <a:rPr lang="en-US" dirty="0" smtClean="0"/>
              <a:t> exempt from Federal taxes.</a:t>
            </a:r>
          </a:p>
          <a:p>
            <a:pPr>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Some accounts are taxed differently</a:t>
            </a:r>
            <a:endParaRPr lang="en-US" sz="3200" dirty="0"/>
          </a:p>
        </p:txBody>
      </p:sp>
      <p:sp>
        <p:nvSpPr>
          <p:cNvPr id="3" name="Content Placeholder 2"/>
          <p:cNvSpPr>
            <a:spLocks noGrp="1"/>
          </p:cNvSpPr>
          <p:nvPr>
            <p:ph idx="1"/>
          </p:nvPr>
        </p:nvSpPr>
        <p:spPr/>
        <p:txBody>
          <a:bodyPr/>
          <a:lstStyle/>
          <a:p>
            <a:endParaRPr lang="en-US" dirty="0" smtClean="0"/>
          </a:p>
          <a:p>
            <a:r>
              <a:rPr lang="en-US" dirty="0" smtClean="0"/>
              <a:t>Retirement Accounts</a:t>
            </a:r>
          </a:p>
          <a:p>
            <a:pPr lvl="1"/>
            <a:r>
              <a:rPr lang="en-US" dirty="0" smtClean="0"/>
              <a:t>401k</a:t>
            </a:r>
          </a:p>
          <a:p>
            <a:pPr lvl="1"/>
            <a:r>
              <a:rPr lang="en-US" dirty="0" smtClean="0"/>
              <a:t>Traditional IRA</a:t>
            </a:r>
          </a:p>
          <a:p>
            <a:pPr lvl="1"/>
            <a:r>
              <a:rPr lang="en-US" dirty="0" smtClean="0"/>
              <a:t>Roth IRA</a:t>
            </a:r>
          </a:p>
          <a:p>
            <a:pPr lvl="1"/>
            <a:r>
              <a:rPr lang="en-US" dirty="0" smtClean="0"/>
              <a:t>Other retirement accounts</a:t>
            </a:r>
          </a:p>
          <a:p>
            <a:pPr lvl="1"/>
            <a:endParaRPr lang="en-US" dirty="0" smtClean="0"/>
          </a:p>
          <a:p>
            <a:r>
              <a:rPr lang="en-US" dirty="0" smtClean="0"/>
              <a:t>Health and Education Accounts</a:t>
            </a:r>
          </a:p>
          <a:p>
            <a:pPr lvl="1"/>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891</TotalTime>
  <Words>1360</Words>
  <Application>Microsoft Office PowerPoint</Application>
  <PresentationFormat>On-screen Show (4:3)</PresentationFormat>
  <Paragraphs>189</Paragraphs>
  <Slides>17</Slides>
  <Notes>13</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Module</vt:lpstr>
      <vt:lpstr>Taxes and Investing (Draft)</vt:lpstr>
      <vt:lpstr>The Lecture</vt:lpstr>
      <vt:lpstr>Three ways taxes affect investing.</vt:lpstr>
      <vt:lpstr>Some types of income are taxed differently</vt:lpstr>
      <vt:lpstr>Some assets are taxed differently</vt:lpstr>
      <vt:lpstr>Some assets are taxed differently</vt:lpstr>
      <vt:lpstr>Some assets are taxed differently</vt:lpstr>
      <vt:lpstr>Some assets are taxed differently</vt:lpstr>
      <vt:lpstr>Some accounts are taxed differently</vt:lpstr>
      <vt:lpstr>Some accounts are taxed differently</vt:lpstr>
      <vt:lpstr>Some accounts are taxed differently</vt:lpstr>
      <vt:lpstr>Some accounts are taxed differently</vt:lpstr>
      <vt:lpstr>Some accounts are taxed differently</vt:lpstr>
      <vt:lpstr>Some accounts are taxed differently</vt:lpstr>
      <vt:lpstr>Some accounts are taxed differently</vt:lpstr>
      <vt:lpstr>Conclusion</vt:lpstr>
      <vt:lpstr>Links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Jim</dc:creator>
  <cp:lastModifiedBy>Dow, James P</cp:lastModifiedBy>
  <cp:revision>71</cp:revision>
  <dcterms:created xsi:type="dcterms:W3CDTF">2011-03-12T21:14:16Z</dcterms:created>
  <dcterms:modified xsi:type="dcterms:W3CDTF">2016-10-11T20:10:28Z</dcterms:modified>
</cp:coreProperties>
</file>